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679" r:id="rId2"/>
  </p:sldMasterIdLst>
  <p:notesMasterIdLst>
    <p:notesMasterId r:id="rId41"/>
  </p:notesMasterIdLst>
  <p:handoutMasterIdLst>
    <p:handoutMasterId r:id="rId42"/>
  </p:handoutMasterIdLst>
  <p:sldIdLst>
    <p:sldId id="609" r:id="rId3"/>
    <p:sldId id="762" r:id="rId4"/>
    <p:sldId id="653" r:id="rId5"/>
    <p:sldId id="1339" r:id="rId6"/>
    <p:sldId id="1340" r:id="rId7"/>
    <p:sldId id="1341" r:id="rId8"/>
    <p:sldId id="654" r:id="rId9"/>
    <p:sldId id="732" r:id="rId10"/>
    <p:sldId id="697" r:id="rId11"/>
    <p:sldId id="759" r:id="rId12"/>
    <p:sldId id="655" r:id="rId13"/>
    <p:sldId id="1342" r:id="rId14"/>
    <p:sldId id="1343" r:id="rId15"/>
    <p:sldId id="1344" r:id="rId16"/>
    <p:sldId id="1345" r:id="rId17"/>
    <p:sldId id="1346" r:id="rId18"/>
    <p:sldId id="1347" r:id="rId19"/>
    <p:sldId id="1348" r:id="rId20"/>
    <p:sldId id="1349" r:id="rId21"/>
    <p:sldId id="1356" r:id="rId22"/>
    <p:sldId id="1357" r:id="rId23"/>
    <p:sldId id="755" r:id="rId24"/>
    <p:sldId id="1337" r:id="rId25"/>
    <p:sldId id="757" r:id="rId26"/>
    <p:sldId id="758" r:id="rId27"/>
    <p:sldId id="664" r:id="rId28"/>
    <p:sldId id="1351" r:id="rId29"/>
    <p:sldId id="1352" r:id="rId30"/>
    <p:sldId id="1353" r:id="rId31"/>
    <p:sldId id="668" r:id="rId32"/>
    <p:sldId id="1354" r:id="rId33"/>
    <p:sldId id="1355" r:id="rId34"/>
    <p:sldId id="1358" r:id="rId35"/>
    <p:sldId id="670" r:id="rId36"/>
    <p:sldId id="671" r:id="rId37"/>
    <p:sldId id="672" r:id="rId38"/>
    <p:sldId id="673" r:id="rId39"/>
    <p:sldId id="514" r:id="rId40"/>
  </p:sldIdLst>
  <p:sldSz cx="12192000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288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79D6FF"/>
    <a:srgbClr val="8BDBFF"/>
    <a:srgbClr val="001F64"/>
    <a:srgbClr val="002882"/>
    <a:srgbClr val="00CCFF"/>
    <a:srgbClr val="000000"/>
    <a:srgbClr val="E4E4E4"/>
    <a:srgbClr val="7ABC00"/>
    <a:srgbClr val="0096E8"/>
    <a:srgbClr val="006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4" autoAdjust="0"/>
    <p:restoredTop sz="96215" autoAdjust="0"/>
  </p:normalViewPr>
  <p:slideViewPr>
    <p:cSldViewPr snapToGrid="0" showGuides="1">
      <p:cViewPr varScale="1">
        <p:scale>
          <a:sx n="109" d="100"/>
          <a:sy n="109" d="100"/>
        </p:scale>
        <p:origin x="1104" y="102"/>
      </p:cViewPr>
      <p:guideLst>
        <p:guide pos="288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 snapToGrid="0">
      <p:cViewPr varScale="1">
        <p:scale>
          <a:sx n="82" d="100"/>
          <a:sy n="82" d="100"/>
        </p:scale>
        <p:origin x="390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CD16C320-B3A0-4E34-8673-C433D3BAF91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59628CCC-A4D2-4AEC-B1CC-2056895F2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3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207125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1824"/>
            <a:ext cx="5618480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3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09B-AA83-4291-81BE-194F11CE1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83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7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0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78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9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33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5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6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72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31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5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F009B-AA83-4291-81BE-194F11CE1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13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11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75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5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4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2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53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1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39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41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1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44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2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9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65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69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6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13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92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eing Logo Closing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7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4A4F49-1842-4754-8B81-E99CC4D23C19}"/>
              </a:ext>
            </a:extLst>
          </p:cNvPr>
          <p:cNvCxnSpPr/>
          <p:nvPr userDrawn="1"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A88FD2-CA65-4D67-A749-7FF5411E87E7}"/>
              </a:ext>
            </a:extLst>
          </p:cNvPr>
          <p:cNvCxnSpPr/>
          <p:nvPr userDrawn="1"/>
        </p:nvCxnSpPr>
        <p:spPr>
          <a:xfrm>
            <a:off x="381000" y="64389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A80F150-8A16-4ACF-95B9-558A0B49B29D}"/>
              </a:ext>
            </a:extLst>
          </p:cNvPr>
          <p:cNvSpPr/>
          <p:nvPr userDrawn="1"/>
        </p:nvSpPr>
        <p:spPr>
          <a:xfrm>
            <a:off x="313509" y="127955"/>
            <a:ext cx="2353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Commercial Aircraft Finance Market Outlook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124A4-ED7A-40CC-B733-0CBB5FBB6648}"/>
              </a:ext>
            </a:extLst>
          </p:cNvPr>
          <p:cNvSpPr/>
          <p:nvPr userDrawn="1"/>
        </p:nvSpPr>
        <p:spPr>
          <a:xfrm>
            <a:off x="11473545" y="127955"/>
            <a:ext cx="448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3542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41330D-ECD6-4F3F-90D8-3C29D19231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400" dirty="0" err="1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4A4F49-1842-4754-8B81-E99CC4D23C19}"/>
              </a:ext>
            </a:extLst>
          </p:cNvPr>
          <p:cNvCxnSpPr/>
          <p:nvPr userDrawn="1"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A88FD2-CA65-4D67-A749-7FF5411E87E7}"/>
              </a:ext>
            </a:extLst>
          </p:cNvPr>
          <p:cNvCxnSpPr/>
          <p:nvPr userDrawn="1"/>
        </p:nvCxnSpPr>
        <p:spPr>
          <a:xfrm>
            <a:off x="381000" y="64389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A80F150-8A16-4ACF-95B9-558A0B49B29D}"/>
              </a:ext>
            </a:extLst>
          </p:cNvPr>
          <p:cNvSpPr/>
          <p:nvPr userDrawn="1"/>
        </p:nvSpPr>
        <p:spPr>
          <a:xfrm>
            <a:off x="313509" y="127955"/>
            <a:ext cx="2353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Commercial Aircraft Finance Market Outlook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124A4-ED7A-40CC-B733-0CBB5FBB6648}"/>
              </a:ext>
            </a:extLst>
          </p:cNvPr>
          <p:cNvSpPr/>
          <p:nvPr userDrawn="1"/>
        </p:nvSpPr>
        <p:spPr>
          <a:xfrm>
            <a:off x="11473545" y="127955"/>
            <a:ext cx="448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B418BA6-E8C4-4951-8145-1D7C0254E6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09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Copyright © 2024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776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41330D-ECD6-4F3F-90D8-3C29D19231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400" dirty="0" err="1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4A4F49-1842-4754-8B81-E99CC4D23C19}"/>
              </a:ext>
            </a:extLst>
          </p:cNvPr>
          <p:cNvCxnSpPr/>
          <p:nvPr userDrawn="1"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A88FD2-CA65-4D67-A749-7FF5411E87E7}"/>
              </a:ext>
            </a:extLst>
          </p:cNvPr>
          <p:cNvCxnSpPr/>
          <p:nvPr userDrawn="1"/>
        </p:nvCxnSpPr>
        <p:spPr>
          <a:xfrm>
            <a:off x="381000" y="64389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A80F150-8A16-4ACF-95B9-558A0B49B29D}"/>
              </a:ext>
            </a:extLst>
          </p:cNvPr>
          <p:cNvSpPr/>
          <p:nvPr userDrawn="1"/>
        </p:nvSpPr>
        <p:spPr>
          <a:xfrm>
            <a:off x="313509" y="127955"/>
            <a:ext cx="2353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Commercial Aircraft Finance Market Outlook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124A4-ED7A-40CC-B733-0CBB5FBB6648}"/>
              </a:ext>
            </a:extLst>
          </p:cNvPr>
          <p:cNvSpPr/>
          <p:nvPr userDrawn="1"/>
        </p:nvSpPr>
        <p:spPr>
          <a:xfrm>
            <a:off x="11473545" y="127955"/>
            <a:ext cx="448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B418BA6-E8C4-4951-8145-1D7C0254E6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09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chemeClr val="bg1"/>
                </a:solidFill>
              </a:rPr>
              <a:t>Copyright © 2024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0207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94436"/>
            <a:ext cx="11324329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92276"/>
            <a:ext cx="11328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0417" y="6532563"/>
            <a:ext cx="237701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rgbClr val="A3AAAE"/>
                </a:solidFill>
              </a:defRPr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394450"/>
            <a:ext cx="426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A3AAA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1767EC9-82F8-41B8-9A19-612A32E68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09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Copyright © 2024 Boeing.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4" r:id="rId2"/>
    <p:sldLayoutId id="2147483725" r:id="rId3"/>
    <p:sldLayoutId id="2147483726" r:id="rId4"/>
    <p:sldLayoutId id="2147483723" r:id="rId5"/>
    <p:sldLayoutId id="2147483690" r:id="rId6"/>
    <p:sldLayoutId id="2147483692" r:id="rId7"/>
    <p:sldLayoutId id="2147483689" r:id="rId8"/>
    <p:sldLayoutId id="2147483708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200" b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000">
          <a:solidFill>
            <a:schemeClr val="tx2"/>
          </a:solidFill>
          <a:latin typeface="+mn-lt"/>
        </a:defRPr>
      </a:lvl2pPr>
      <a:lvl3pPr marL="441325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3pPr>
      <a:lvl4pPr marL="6286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4pPr>
      <a:lvl5pPr marL="7937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 sz="1600">
          <a:solidFill>
            <a:schemeClr val="tx2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 descr="Boeing_RGBblue_largePP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8752" y="2980905"/>
            <a:ext cx="3694496" cy="89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0BD0DDAE-65DF-4158-8649-C680998CDC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709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Copyright © 2024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72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120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23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35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478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169833" indent="-169833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385695" indent="-214275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Arial" pitchFamily="34" charset="0"/>
        <a:buChar char="–"/>
        <a:defRPr sz="2000">
          <a:solidFill>
            <a:srgbClr val="000000"/>
          </a:solidFill>
          <a:latin typeface="+mn-lt"/>
        </a:defRPr>
      </a:lvl2pPr>
      <a:lvl3pPr marL="576162" indent="-174594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79202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>
          <a:solidFill>
            <a:schemeClr val="tx1"/>
          </a:solidFill>
          <a:latin typeface="+mn-lt"/>
        </a:defRPr>
      </a:lvl4pPr>
      <a:lvl5pPr marL="95709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41421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7133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32845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8557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6FAC378-E1B2-4D80-A478-5F01783B8B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400" dirty="0" err="1">
              <a:solidFill>
                <a:schemeClr val="bg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34AE6AC-7D66-4986-9DBB-8AD573A86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80" b="22356"/>
          <a:stretch/>
        </p:blipFill>
        <p:spPr>
          <a:xfrm>
            <a:off x="0" y="1052935"/>
            <a:ext cx="12192000" cy="5385959"/>
          </a:xfrm>
          <a:prstGeom prst="rect">
            <a:avLst/>
          </a:prstGeom>
        </p:spPr>
      </p:pic>
      <p:sp>
        <p:nvSpPr>
          <p:cNvPr id="41" name="Rectangle 5">
            <a:extLst>
              <a:ext uri="{FF2B5EF4-FFF2-40B4-BE49-F238E27FC236}">
                <a16:creationId xmlns:a16="http://schemas.microsoft.com/office/drawing/2014/main" id="{86F4E234-13B7-4C58-BDCE-076816BAA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9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chemeClr val="bg1"/>
                </a:solidFill>
              </a:rPr>
              <a:t>Copyright © 2024 Boeing. All rights reserved.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A23D09-9A6B-46E9-9564-394477B8CB3E}"/>
              </a:ext>
            </a:extLst>
          </p:cNvPr>
          <p:cNvCxnSpPr/>
          <p:nvPr/>
        </p:nvCxnSpPr>
        <p:spPr>
          <a:xfrm>
            <a:off x="381000" y="1043766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E122DF6-19B5-4AC6-B750-992B18196A41}"/>
              </a:ext>
            </a:extLst>
          </p:cNvPr>
          <p:cNvCxnSpPr/>
          <p:nvPr/>
        </p:nvCxnSpPr>
        <p:spPr>
          <a:xfrm>
            <a:off x="381000" y="64389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D3F25B6-0EEF-4E1A-A05D-2C28F0BBF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" y="343399"/>
            <a:ext cx="1659148" cy="379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1FEE0-0525-4888-A076-B14DCA629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04" y="2895605"/>
            <a:ext cx="793768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B7287-7184-43E8-83B8-9F596A9BB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1" y="1476376"/>
            <a:ext cx="8480271" cy="44809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95A33C-7CD6-46C7-BADF-2BB8FC0AB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58" y="481681"/>
            <a:ext cx="2584928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E0BB5-14DC-47DE-80FC-5BF00DC30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D23F38-DA3F-437A-A10B-D18DED715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2" y="2895601"/>
            <a:ext cx="4932091" cy="12436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C65666-9005-4841-BA68-F0E123B572A9}"/>
              </a:ext>
            </a:extLst>
          </p:cNvPr>
          <p:cNvCxnSpPr/>
          <p:nvPr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583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79F93-1E99-AAFF-01DA-B33038043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19" y="601395"/>
            <a:ext cx="11205419" cy="5895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C454C-43D7-412C-814F-550EA6E5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0" y="481681"/>
            <a:ext cx="2511770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7120F-32FE-4C42-A528-610A3FE63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6"/>
          <a:stretch/>
        </p:blipFill>
        <p:spPr>
          <a:xfrm>
            <a:off x="2858207" y="973807"/>
            <a:ext cx="9333793" cy="468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6C0273-76DD-48C0-BE60-1874BC18E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1" y="481681"/>
            <a:ext cx="3084843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2450A-3275-472C-B750-A2F68DD2B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6"/>
          <a:stretch/>
        </p:blipFill>
        <p:spPr>
          <a:xfrm>
            <a:off x="2850579" y="968438"/>
            <a:ext cx="9341422" cy="468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4AB32D-B7AE-4DC1-8DAC-374BFD5B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23" y="481681"/>
            <a:ext cx="3084843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FBA8B-6EF1-402B-897A-B1059766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09" y="472889"/>
            <a:ext cx="3084843" cy="5877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C70A3-73D0-4A32-AF5B-B884F73176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56"/>
          <a:stretch/>
        </p:blipFill>
        <p:spPr>
          <a:xfrm>
            <a:off x="2858207" y="963427"/>
            <a:ext cx="9333793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A46493-3A82-BF2F-C232-E4702E0C6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6"/>
          <a:stretch/>
        </p:blipFill>
        <p:spPr>
          <a:xfrm>
            <a:off x="2858207" y="963208"/>
            <a:ext cx="9333793" cy="4700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3C9AB4-04CC-4E37-9756-AE49C2EC6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77" y="481681"/>
            <a:ext cx="275563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E8181-C29A-4929-B5CF-0E1425F75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6"/>
          <a:stretch/>
        </p:blipFill>
        <p:spPr>
          <a:xfrm>
            <a:off x="2858207" y="953487"/>
            <a:ext cx="9333793" cy="468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BC134-108E-4989-B340-6D38C0C39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31" y="481681"/>
            <a:ext cx="3084843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A3F69-4B0D-4787-9235-DEC38D8DD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3"/>
          <a:stretch/>
        </p:blipFill>
        <p:spPr>
          <a:xfrm>
            <a:off x="2859909" y="969111"/>
            <a:ext cx="9332091" cy="468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6F6146-0D31-4C85-A90E-024FAA1E5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1" y="481681"/>
            <a:ext cx="3084843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D6801-D9B5-4747-90B6-8B17CE106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3"/>
          <a:stretch/>
        </p:blipFill>
        <p:spPr>
          <a:xfrm>
            <a:off x="2854151" y="964242"/>
            <a:ext cx="9337850" cy="4718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A4F3B8-0171-4E39-8D0B-F21D95F81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69" y="481681"/>
            <a:ext cx="275563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EE5E3-F26E-45EC-8803-FBE646CFE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33" y="182991"/>
            <a:ext cx="1150414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94DEC-0A0D-4D9B-9EC4-CB7A55ED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633" y="1662262"/>
            <a:ext cx="8157155" cy="46028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A23D09-9A6B-46E9-9564-394477B8CB3E}"/>
              </a:ext>
            </a:extLst>
          </p:cNvPr>
          <p:cNvCxnSpPr/>
          <p:nvPr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E122DF6-19B5-4AC6-B750-992B18196A41}"/>
              </a:ext>
            </a:extLst>
          </p:cNvPr>
          <p:cNvCxnSpPr/>
          <p:nvPr/>
        </p:nvCxnSpPr>
        <p:spPr>
          <a:xfrm>
            <a:off x="381000" y="64389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41CB0A5-0C24-4D6C-B692-BFFA72719E49}"/>
              </a:ext>
            </a:extLst>
          </p:cNvPr>
          <p:cNvSpPr/>
          <p:nvPr/>
        </p:nvSpPr>
        <p:spPr>
          <a:xfrm>
            <a:off x="313509" y="127955"/>
            <a:ext cx="2353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Commercial Aircraft Finance Market Outlook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108042-75EF-43B0-A9ED-2A2ED645D117}"/>
              </a:ext>
            </a:extLst>
          </p:cNvPr>
          <p:cNvSpPr/>
          <p:nvPr/>
        </p:nvSpPr>
        <p:spPr>
          <a:xfrm>
            <a:off x="11473545" y="127955"/>
            <a:ext cx="448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195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F969D-2292-4220-8224-33426E74B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16" y="481681"/>
            <a:ext cx="247519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A23D09-9A6B-46E9-9564-394477B8CB3E}"/>
              </a:ext>
            </a:extLst>
          </p:cNvPr>
          <p:cNvCxnSpPr/>
          <p:nvPr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E122DF6-19B5-4AC6-B750-992B18196A41}"/>
              </a:ext>
            </a:extLst>
          </p:cNvPr>
          <p:cNvCxnSpPr/>
          <p:nvPr/>
        </p:nvCxnSpPr>
        <p:spPr>
          <a:xfrm>
            <a:off x="381000" y="6438900"/>
            <a:ext cx="11430000" cy="0"/>
          </a:xfrm>
          <a:prstGeom prst="lin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41CB0A5-0C24-4D6C-B692-BFFA72719E49}"/>
              </a:ext>
            </a:extLst>
          </p:cNvPr>
          <p:cNvSpPr/>
          <p:nvPr/>
        </p:nvSpPr>
        <p:spPr>
          <a:xfrm>
            <a:off x="313509" y="127955"/>
            <a:ext cx="2353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Commercial Aircraft Finance Market Outlook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108042-75EF-43B0-A9ED-2A2ED645D117}"/>
              </a:ext>
            </a:extLst>
          </p:cNvPr>
          <p:cNvSpPr/>
          <p:nvPr/>
        </p:nvSpPr>
        <p:spPr>
          <a:xfrm>
            <a:off x="11473545" y="127955"/>
            <a:ext cx="44849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564903-16A7-480B-9902-C12CFACC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72" y="1673469"/>
            <a:ext cx="8187638" cy="456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C018A5-9C57-4F18-8F36-C5F64933E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30" y="481681"/>
            <a:ext cx="380423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E0C21-4B9E-4CF2-93CA-8E2033762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918" y="1042209"/>
            <a:ext cx="7157324" cy="4773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EEE61A-AA5B-4C02-8700-A5CD08C5C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16" y="481681"/>
            <a:ext cx="247519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BC0EDB-34F6-43EF-B4A9-E9E825085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10"/>
          <a:stretch/>
        </p:blipFill>
        <p:spPr>
          <a:xfrm>
            <a:off x="2888009" y="1233099"/>
            <a:ext cx="9303992" cy="5127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880D54-ADB6-413C-9CC9-CD6044B0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22" y="481681"/>
            <a:ext cx="287756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012E8-6FFC-4800-9A0B-FF45B646E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33" y="875154"/>
            <a:ext cx="7608467" cy="5462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F44B80-9BEA-4114-8494-2D1376AED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78" y="481681"/>
            <a:ext cx="247519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6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DEECD65-3DEE-4648-9263-B1025843B2FD}"/>
              </a:ext>
            </a:extLst>
          </p:cNvPr>
          <p:cNvSpPr/>
          <p:nvPr/>
        </p:nvSpPr>
        <p:spPr>
          <a:xfrm>
            <a:off x="315212" y="5999089"/>
            <a:ext cx="187523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800"/>
              <a:t>Source: Boeing analysis as of February 2024</a:t>
            </a:r>
            <a:endParaRPr lang="en-US" sz="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90E46-24A9-43C0-9163-AC91BB40A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66"/>
          <a:stretch/>
        </p:blipFill>
        <p:spPr>
          <a:xfrm>
            <a:off x="293983" y="2197430"/>
            <a:ext cx="11613887" cy="4140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AAED7-1BCC-4F26-9495-9684C0064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1" y="482914"/>
            <a:ext cx="2176461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C0C2F-F4C0-4594-AF72-D5DFF46482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101"/>
            <a:ext cx="12192000" cy="60197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FEFC0C-8944-42E3-A66D-2E8E11837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87" y="2921002"/>
            <a:ext cx="2792210" cy="12436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0C33FF-0D77-4F9E-B830-BF81BD5C7464}"/>
              </a:ext>
            </a:extLst>
          </p:cNvPr>
          <p:cNvCxnSpPr/>
          <p:nvPr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694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74827-6A8E-4BE5-8B17-A648F2F88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6" y="481681"/>
            <a:ext cx="4041998" cy="5877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D0EC7D-1D2B-4CFD-8D7D-07714FA51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72" b="39467"/>
          <a:stretch/>
        </p:blipFill>
        <p:spPr>
          <a:xfrm>
            <a:off x="8987779" y="186466"/>
            <a:ext cx="3065858" cy="841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08001-90F2-45A0-8F08-6EA71244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71" y="1382639"/>
            <a:ext cx="11290771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9D739-8909-400F-B652-90121CF37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00" b="44667"/>
          <a:stretch/>
        </p:blipFill>
        <p:spPr>
          <a:xfrm>
            <a:off x="8115954" y="130556"/>
            <a:ext cx="3970341" cy="92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C06362-DE41-47F1-9C5D-2D26B78B1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71" y="1382639"/>
            <a:ext cx="11290771" cy="4395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293AF-3CBD-4A23-9AC0-AB1A797B8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33" y="481681"/>
            <a:ext cx="2932430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F6880-6DE7-49F7-8A7C-4AF31268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72" r="1924" b="43467"/>
          <a:stretch/>
        </p:blipFill>
        <p:spPr>
          <a:xfrm>
            <a:off x="8230074" y="144047"/>
            <a:ext cx="3885726" cy="982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CA4D5-FD60-4BF7-A045-3210F258A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71" y="1379905"/>
            <a:ext cx="11290771" cy="43955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209B6D-2EB8-4444-A154-312290D52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60" y="481681"/>
            <a:ext cx="2932430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4D5AE-3899-461B-BD19-BA703AECE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099"/>
            <a:ext cx="12192000" cy="6019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73C1B9-AB14-44D6-9AE8-FB620F5BB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40" y="2872622"/>
            <a:ext cx="4883319" cy="12436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220F1E-7A0E-4AB9-9E34-A57AB48E6902}"/>
              </a:ext>
            </a:extLst>
          </p:cNvPr>
          <p:cNvCxnSpPr/>
          <p:nvPr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5042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A59F9-5E42-43D8-8CD1-1814E7B61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100"/>
            <a:ext cx="12192000" cy="6019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9AE8E-4C32-45C3-9F42-6B8493C6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91" y="2896217"/>
            <a:ext cx="2908044" cy="106689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C9476E-F2DB-4E10-A6E2-554922A7C141}"/>
              </a:ext>
            </a:extLst>
          </p:cNvPr>
          <p:cNvCxnSpPr/>
          <p:nvPr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0945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34E1B-41A0-42D4-8ADD-8C617D7D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46" y="481681"/>
            <a:ext cx="6437934" cy="5877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49EC0-5C17-4A18-9BD6-E21C778F2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76" y="417315"/>
            <a:ext cx="11668755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9A4F77-4D91-42C8-A549-C18AA13C1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"/>
          <a:stretch/>
        </p:blipFill>
        <p:spPr>
          <a:xfrm>
            <a:off x="0" y="849897"/>
            <a:ext cx="11950690" cy="5273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0E8FCD-4809-485A-B67C-8DE38F89B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31" y="481681"/>
            <a:ext cx="231058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DB67FD-D037-48B1-AEBB-E2FEAF906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67" b="6267"/>
          <a:stretch/>
        </p:blipFill>
        <p:spPr>
          <a:xfrm>
            <a:off x="0" y="429768"/>
            <a:ext cx="12189993" cy="5998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8047FC-CBD1-4E02-AC2F-2B3D9A97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6" y="2895554"/>
            <a:ext cx="388348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9FCF2-1B6F-4883-AA38-620D8342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09648"/>
            <a:ext cx="8852159" cy="4724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FC20A-A4C0-43D5-AABF-4FF98AB47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0" y="486711"/>
            <a:ext cx="251177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D6FEE-AEA2-47D0-8E44-06D46E6B7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6" y="985838"/>
            <a:ext cx="8785097" cy="49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B4F51-30BB-4D38-97DB-519C6A23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72" y="481681"/>
            <a:ext cx="2511770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597DA-1F20-4816-9895-DDB779CB1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277" y="985838"/>
            <a:ext cx="8791194" cy="4986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A9427-2BB5-4CA3-9C87-75C1D49A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72" y="481681"/>
            <a:ext cx="2511770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91D1-271E-434B-B969-B14BEF44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8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90F6A-45E0-4EE4-9454-52F7B2C2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806" y="638176"/>
            <a:ext cx="7218290" cy="5712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F30AE7-AC43-4A21-87D7-F4BCF753E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15" y="472889"/>
            <a:ext cx="2097206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4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9D2F01-63FD-4827-AB8A-8AA53A6C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21" y="645041"/>
            <a:ext cx="7224386" cy="5712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637E3-D9C6-407C-A23A-54FB294F8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50" y="481681"/>
            <a:ext cx="2097206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DF5510-A80D-072A-96DD-30210D682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3"/>
          <a:stretch/>
        </p:blipFill>
        <p:spPr>
          <a:xfrm>
            <a:off x="2667183" y="424776"/>
            <a:ext cx="9524817" cy="5803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9F868F-B277-45FE-918E-C47AC5591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00" y="481681"/>
            <a:ext cx="2981202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02ED77-39AB-4B29-8721-68DA52373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9086"/>
            <a:ext cx="12192000" cy="60197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1B173C-9E22-4F79-BD28-830E8405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1" y="2901687"/>
            <a:ext cx="5175953" cy="12436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370BFA-55F3-4E9F-875F-03852540D24B}"/>
              </a:ext>
            </a:extLst>
          </p:cNvPr>
          <p:cNvCxnSpPr/>
          <p:nvPr/>
        </p:nvCxnSpPr>
        <p:spPr>
          <a:xfrm>
            <a:off x="381000" y="419100"/>
            <a:ext cx="11430000" cy="0"/>
          </a:xfrm>
          <a:prstGeom prst="line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377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4C03F-D413-424F-809B-E98FA1B49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346" y="637313"/>
            <a:ext cx="8626588" cy="5633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BF4AA9-0D78-49DC-A037-1DAA1534B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93" y="481681"/>
            <a:ext cx="2578832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0B04F-519F-429E-8AC3-23E4B548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17" y="662360"/>
            <a:ext cx="10028789" cy="58343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832E6-C061-4E7F-B68A-35FE2254C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82" y="481681"/>
            <a:ext cx="2017951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Commercial Aircraft Finance Market Outlook 2024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4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Boeing Color Palette">
        <a:dk1>
          <a:srgbClr val="000000"/>
        </a:dk1>
        <a:lt1>
          <a:srgbClr val="FFFFFF"/>
        </a:lt1>
        <a:dk2>
          <a:srgbClr val="0033A1"/>
        </a:dk2>
        <a:lt2>
          <a:srgbClr val="A5ACB0"/>
        </a:lt2>
        <a:accent1>
          <a:srgbClr val="0033A1"/>
        </a:accent1>
        <a:accent2>
          <a:srgbClr val="E70033"/>
        </a:accent2>
        <a:accent3>
          <a:srgbClr val="0096DB"/>
        </a:accent3>
        <a:accent4>
          <a:srgbClr val="77B800"/>
        </a:accent4>
        <a:accent5>
          <a:srgbClr val="580F8B"/>
        </a:accent5>
        <a:accent6>
          <a:srgbClr val="FFA200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253746"/>
    </a:custClr>
    <a:custClr name="PANTONE 431">
      <a:srgbClr val="5B6770"/>
    </a:custClr>
    <a:custClr name="PANTONE 429">
      <a:srgbClr val="A3AAAE"/>
    </a:custClr>
    <a:custClr name="PANTONE CG1">
      <a:srgbClr val="DAD9D7"/>
    </a:custClr>
    <a:custClr name="Process Magenta">
      <a:srgbClr val="E5007E"/>
    </a:custClr>
    <a:custClr name="PANTONE 4975">
      <a:srgbClr val="402020"/>
    </a:custClr>
    <a:custClr name="PANTONE 201">
      <a:srgbClr val="A32136"/>
    </a:custClr>
    <a:custClr name="PANTONE 185">
      <a:srgbClr val="EA002A"/>
    </a:custClr>
    <a:custClr name="PANTONE 1665">
      <a:srgbClr val="E14504"/>
    </a:custClr>
    <a:custClr name="PANTONE 137">
      <a:srgbClr val="FFA400"/>
    </a:custClr>
    <a:custClr name="PANTONE 108">
      <a:srgbClr val="FFDB00"/>
    </a:custClr>
    <a:custClr name="PANTONE 1215">
      <a:srgbClr val="FDD773"/>
    </a:custClr>
    <a:custClr name="PANTONE 7499">
      <a:srgbClr val="F2E5B3"/>
    </a:custClr>
    <a:custClr name="PANTONE 553">
      <a:srgbClr val="294635"/>
    </a:custClr>
    <a:custClr name="PANTONE 376">
      <a:srgbClr val="81BC00"/>
    </a:custClr>
    <a:custClr name="PANTONE 373">
      <a:srgbClr val="CCE981"/>
    </a:custClr>
    <a:custClr name="PANTONE 328">
      <a:srgbClr val="007167"/>
    </a:custClr>
    <a:custClr name="PANTONE 309">
      <a:srgbClr val="003B4A"/>
    </a:custClr>
    <a:custClr name="PANTONE 3135">
      <a:srgbClr val="008BAC"/>
    </a:custClr>
    <a:custClr name="PANTONE 7457">
      <a:srgbClr val="BADCE6"/>
    </a:custClr>
    <a:custClr name="PANTONE 289">
      <a:srgbClr val="0A2240"/>
    </a:custClr>
    <a:custClr name="PANTONE 2925">
      <a:srgbClr val="009BDF"/>
    </a:custClr>
    <a:custClr name="PANTONE 283">
      <a:srgbClr val="92C0EA"/>
    </a:custClr>
    <a:custClr name="PANTONE 2597">
      <a:srgbClr val="5C0F8C"/>
    </a:custClr>
  </a:custClrLst>
  <a:extLst>
    <a:ext uri="{05A4C25C-085E-4340-85A3-A5531E510DB2}">
      <thm15:themeFamily xmlns:thm15="http://schemas.microsoft.com/office/thememl/2012/main" name="BCCTemplate_16by9.potx" id="{83732033-639E-4529-A41D-162A8FC609D2}" vid="{E9A148EF-0260-4A95-97B1-3E41B9E58411}"/>
    </a:ext>
  </a:extLst>
</a:theme>
</file>

<file path=ppt/theme/theme2.xml><?xml version="1.0" encoding="utf-8"?>
<a:theme xmlns:a="http://schemas.openxmlformats.org/drawingml/2006/main" name="Boeing Logo Closing Slide_White BG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2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GradientBar_IdentityBar_QUESTIONS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2">
        <a:dk1>
          <a:srgbClr val="000000"/>
        </a:dk1>
        <a:lt1>
          <a:srgbClr val="FFFFFF"/>
        </a:lt1>
        <a:dk2>
          <a:srgbClr val="0039A6"/>
        </a:dk2>
        <a:lt2>
          <a:srgbClr val="A5ACB0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3">
        <a:dk1>
          <a:srgbClr val="000000"/>
        </a:dk1>
        <a:lt1>
          <a:srgbClr val="FFFFFF"/>
        </a:lt1>
        <a:dk2>
          <a:srgbClr val="0039A6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4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24A12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CD420F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5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CCTemplate_16by9.potx" id="{83732033-639E-4529-A41D-162A8FC609D2}" vid="{D5B1AC76-FF9C-44B3-B7B4-26600D37491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BCCTemplate_16by9</Template>
  <TotalTime>0</TotalTime>
  <Words>60</Words>
  <Application>Microsoft Office PowerPoint</Application>
  <PresentationFormat>Widescreen</PresentationFormat>
  <Paragraphs>37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Wingdings</vt:lpstr>
      <vt:lpstr>Commercial Aircraft Finance Market Outlook 2024</vt:lpstr>
      <vt:lpstr>Boeing Logo Closing Slide_White 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Aircraft Finance Market Outlook 2024</dc:title>
  <dc:creator/>
  <cp:lastModifiedBy/>
  <cp:revision>1</cp:revision>
  <dcterms:created xsi:type="dcterms:W3CDTF">2024-02-27T16:10:07Z</dcterms:created>
  <dcterms:modified xsi:type="dcterms:W3CDTF">2024-04-16T18:06:47Z</dcterms:modified>
</cp:coreProperties>
</file>