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9" r:id="rId2"/>
  </p:sldMasterIdLst>
  <p:notesMasterIdLst>
    <p:notesMasterId r:id="rId25"/>
  </p:notesMasterIdLst>
  <p:handoutMasterIdLst>
    <p:handoutMasterId r:id="rId26"/>
  </p:handoutMasterIdLst>
  <p:sldIdLst>
    <p:sldId id="1452" r:id="rId3"/>
    <p:sldId id="762" r:id="rId4"/>
    <p:sldId id="1433" r:id="rId5"/>
    <p:sldId id="1434" r:id="rId6"/>
    <p:sldId id="1435" r:id="rId7"/>
    <p:sldId id="1436" r:id="rId8"/>
    <p:sldId id="1437" r:id="rId9"/>
    <p:sldId id="1438" r:id="rId10"/>
    <p:sldId id="1439" r:id="rId11"/>
    <p:sldId id="1440" r:id="rId12"/>
    <p:sldId id="1441" r:id="rId13"/>
    <p:sldId id="1442" r:id="rId14"/>
    <p:sldId id="1443" r:id="rId15"/>
    <p:sldId id="1444" r:id="rId16"/>
    <p:sldId id="1445" r:id="rId17"/>
    <p:sldId id="1446" r:id="rId18"/>
    <p:sldId id="1447" r:id="rId19"/>
    <p:sldId id="1448" r:id="rId20"/>
    <p:sldId id="1449" r:id="rId21"/>
    <p:sldId id="1450" r:id="rId22"/>
    <p:sldId id="1451" r:id="rId23"/>
    <p:sldId id="514" r:id="rId24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288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hiennoppakao (US), Phannipa" initials="S(P" lastIdx="1" clrIdx="0">
    <p:extLst>
      <p:ext uri="{19B8F6BF-5375-455C-9EA6-DF929625EA0E}">
        <p15:presenceInfo xmlns:p15="http://schemas.microsoft.com/office/powerpoint/2012/main" userId="S-1-5-21-2025429265-1303643608-1417001333-2236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00"/>
    <a:srgbClr val="568600"/>
    <a:srgbClr val="F3C1B5"/>
    <a:srgbClr val="D4D4D4"/>
    <a:srgbClr val="767676"/>
    <a:srgbClr val="97DFFF"/>
    <a:srgbClr val="73A0FF"/>
    <a:srgbClr val="0038A8"/>
    <a:srgbClr val="0A224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7" autoAdjust="0"/>
    <p:restoredTop sz="96120" autoAdjust="0"/>
  </p:normalViewPr>
  <p:slideViewPr>
    <p:cSldViewPr snapToGrid="0" showGuides="1">
      <p:cViewPr varScale="1">
        <p:scale>
          <a:sx n="105" d="100"/>
          <a:sy n="105" d="100"/>
        </p:scale>
        <p:origin x="588" y="102"/>
      </p:cViewPr>
      <p:guideLst>
        <p:guide pos="28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58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CD16C320-B3A0-4E34-8673-C433D3BAF91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9628CCC-A4D2-4AEC-B1CC-2056895F2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3" tIns="46657" rIns="93313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F009B-AA83-4291-81BE-194F11CE1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31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1" y="762000"/>
            <a:ext cx="11324329" cy="28009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5D5B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294436"/>
            <a:ext cx="11324329" cy="526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eing Logo Closing Slid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94436"/>
            <a:ext cx="11324329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92276"/>
            <a:ext cx="11328400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0417" y="6532563"/>
            <a:ext cx="2377016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A3AAAE"/>
                </a:solidFill>
              </a:defRPr>
            </a:lvl1pPr>
          </a:lstStyle>
          <a:p>
            <a:fld id="{689318A1-174D-4DEE-8106-03A37B9BC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394450"/>
            <a:ext cx="426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A3AAA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767EC9-82F8-41B8-9A19-612A32E68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3" r:id="rId2"/>
    <p:sldLayoutId id="2147483690" r:id="rId3"/>
    <p:sldLayoutId id="2147483692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200" b="0">
          <a:solidFill>
            <a:schemeClr val="tx2"/>
          </a:solidFill>
          <a:latin typeface="+mn-lt"/>
          <a:ea typeface="+mn-ea"/>
          <a:cs typeface="+mn-cs"/>
        </a:defRPr>
      </a:lvl1pPr>
      <a:lvl2pPr marL="1714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itchFamily="2" charset="2"/>
        <a:buNone/>
        <a:defRPr sz="2000">
          <a:solidFill>
            <a:schemeClr val="tx2"/>
          </a:solidFill>
          <a:latin typeface="+mn-lt"/>
        </a:defRPr>
      </a:lvl2pPr>
      <a:lvl3pPr marL="441325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3pPr>
      <a:lvl4pPr marL="6286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>
          <a:solidFill>
            <a:schemeClr val="tx2"/>
          </a:solidFill>
          <a:latin typeface="+mn-lt"/>
        </a:defRPr>
      </a:lvl4pPr>
      <a:lvl5pPr marL="793750" indent="0" algn="l" defTabSz="820738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2"/>
        </a:buClr>
        <a:buFont typeface="Arial" charset="0"/>
        <a:buNone/>
        <a:defRPr sz="1600">
          <a:solidFill>
            <a:schemeClr val="tx2"/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48752" y="2980905"/>
            <a:ext cx="3694496" cy="8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BD0DDAE-65DF-4158-8649-C680998CDC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096" y="6657976"/>
            <a:ext cx="2753783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Copyright © 2025 Boeing.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7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120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23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35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478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169833" indent="-169833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85695" indent="-214275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576162" indent="-174594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79202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95709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41421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7133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32845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8557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9C740-8C4E-E617-EF89-E822FC5B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1CBA6-1AD6-8208-8EB6-B805934E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D49D6-CCA4-5521-E1FA-4CA1868B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E2FFC-06E0-DD60-58F1-805AC412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DC785-32D5-16D5-D019-24F4C2F4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B9D78-FCFC-94E1-5096-BD60D78A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F0628-D945-22C8-46E5-F7E1FB26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F2C7F-F3CB-A682-882C-5392F8D9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9AC85-5ED0-641D-CBB2-06B0DAA5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67"/>
          <a:stretch/>
        </p:blipFill>
        <p:spPr>
          <a:xfrm>
            <a:off x="0" y="0"/>
            <a:ext cx="12192000" cy="68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17B5C-3D14-C5BC-6338-E114ABE6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E7886-065A-F73E-9CCC-83ADA52E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339FA-2A54-0442-0878-A60961A38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77" y="191783"/>
            <a:ext cx="11510246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8AA66-F611-6D6B-85E0-430888A1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86A01-1A3F-00C7-518C-18EB09A32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8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7F7A9-567D-AB46-7C5D-98A72DFE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7F1FE-BCAF-88C9-FCB9-C4789428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" y="0"/>
            <a:ext cx="1216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84476-CDAB-B0B5-88E5-8023F1DE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74B78-B7CE-A074-F3D5-1ED02E14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33CB2-AB97-9B44-38C7-50B32BCE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8C0D6-FB13-B8C2-51A3-A6FEE985E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8C734C-B6E2-560A-2D2A-BCB22266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mmercial Aircraft Finance Market Outlook 2025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3A1"/>
        </a:dk2>
        <a:lt2>
          <a:srgbClr val="A5ACB0"/>
        </a:lt2>
        <a:accent1>
          <a:srgbClr val="0033A1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253746"/>
    </a:custClr>
    <a:custClr name="PANTONE 431">
      <a:srgbClr val="5B6770"/>
    </a:custClr>
    <a:custClr name="PANTONE 429">
      <a:srgbClr val="A3AAAE"/>
    </a:custClr>
    <a:custClr name="PANTONE CG1">
      <a:srgbClr val="DAD9D7"/>
    </a:custClr>
    <a:custClr name="Process Magenta">
      <a:srgbClr val="E5007E"/>
    </a:custClr>
    <a:custClr name="PANTONE 4975">
      <a:srgbClr val="402020"/>
    </a:custClr>
    <a:custClr name="PANTONE 201">
      <a:srgbClr val="A32136"/>
    </a:custClr>
    <a:custClr name="PANTONE 185">
      <a:srgbClr val="EA002A"/>
    </a:custClr>
    <a:custClr name="PANTONE 1665">
      <a:srgbClr val="E14504"/>
    </a:custClr>
    <a:custClr name="PANTONE 137">
      <a:srgbClr val="FFA400"/>
    </a:custClr>
    <a:custClr name="PANTONE 108">
      <a:srgbClr val="FFDB00"/>
    </a:custClr>
    <a:custClr name="PANTONE 1215">
      <a:srgbClr val="FDD773"/>
    </a:custClr>
    <a:custClr name="PANTONE 7499">
      <a:srgbClr val="F2E5B3"/>
    </a:custClr>
    <a:custClr name="PANTONE 553">
      <a:srgbClr val="294635"/>
    </a:custClr>
    <a:custClr name="PANTONE 376">
      <a:srgbClr val="81BC00"/>
    </a:custClr>
    <a:custClr name="PANTONE 373">
      <a:srgbClr val="CCE981"/>
    </a:custClr>
    <a:custClr name="PANTONE 328">
      <a:srgbClr val="007167"/>
    </a:custClr>
    <a:custClr name="PANTONE 309">
      <a:srgbClr val="003B4A"/>
    </a:custClr>
    <a:custClr name="PANTONE 3135">
      <a:srgbClr val="008BAC"/>
    </a:custClr>
    <a:custClr name="PANTONE 7457">
      <a:srgbClr val="BADCE6"/>
    </a:custClr>
    <a:custClr name="PANTONE 289">
      <a:srgbClr val="0A2240"/>
    </a:custClr>
    <a:custClr name="PANTONE 2925">
      <a:srgbClr val="009BDF"/>
    </a:custClr>
    <a:custClr name="PANTONE 283">
      <a:srgbClr val="92C0EA"/>
    </a:custClr>
    <a:custClr name="PANTONE 2597">
      <a:srgbClr val="5C0F8C"/>
    </a:custClr>
  </a:custClrLst>
  <a:extLst>
    <a:ext uri="{05A4C25C-085E-4340-85A3-A5531E510DB2}">
      <thm15:themeFamily xmlns:thm15="http://schemas.microsoft.com/office/thememl/2012/main" name="BCCTemplate_16by9.potx" id="{83732033-639E-4529-A41D-162A8FC609D2}" vid="{E9A148EF-0260-4A95-97B1-3E41B9E58411}"/>
    </a:ext>
  </a:extLst>
</a:theme>
</file>

<file path=ppt/theme/theme2.xml><?xml version="1.0" encoding="utf-8"?>
<a:theme xmlns:a="http://schemas.openxmlformats.org/drawingml/2006/main" name="Boeing Logo Closing Slide_White BG">
  <a:themeElements>
    <a:clrScheme name="BCC 2020">
      <a:dk1>
        <a:srgbClr val="001951"/>
      </a:dk1>
      <a:lt1>
        <a:srgbClr val="FFFFFF"/>
      </a:lt1>
      <a:dk2>
        <a:srgbClr val="0A2240"/>
      </a:dk2>
      <a:lt2>
        <a:srgbClr val="ECECEC"/>
      </a:lt2>
      <a:accent1>
        <a:srgbClr val="0033A1"/>
      </a:accent1>
      <a:accent2>
        <a:srgbClr val="0067C0"/>
      </a:accent2>
      <a:accent3>
        <a:srgbClr val="0096E8"/>
      </a:accent3>
      <a:accent4>
        <a:srgbClr val="00CCFF"/>
      </a:accent4>
      <a:accent5>
        <a:srgbClr val="97DFFF"/>
      </a:accent5>
      <a:accent6>
        <a:srgbClr val="7ABC00"/>
      </a:accent6>
      <a:hlink>
        <a:srgbClr val="0096E8"/>
      </a:hlink>
      <a:folHlink>
        <a:srgbClr val="5B677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CCTemplate_16by9.potx" id="{83732033-639E-4529-A41D-162A8FC609D2}" vid="{D5B1AC76-FF9C-44B3-B7B4-26600D37491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BCCTemplate_16by9</Template>
  <TotalTime>37186</TotalTime>
  <Words>1</Words>
  <Application>Microsoft Office PowerPoint</Application>
  <PresentationFormat>Widescreen</PresentationFormat>
  <Paragraphs>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Wingdings</vt:lpstr>
      <vt:lpstr>Commercial Aircraft Finance Market Outlook 2025</vt:lpstr>
      <vt:lpstr>Boeing Logo Closing Slide_White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Aircraft Finance Market Outlook 2025</dc:title>
  <dc:creator/>
  <cp:keywords>Commercial Aircraft Finance Market Outlook 2025</cp:keywords>
  <cp:lastModifiedBy>Sathiennoppakao (US), Phannipa</cp:lastModifiedBy>
  <cp:revision>1168</cp:revision>
  <cp:lastPrinted>2023-02-21T21:19:09Z</cp:lastPrinted>
  <dcterms:created xsi:type="dcterms:W3CDTF">2019-01-14T21:29:51Z</dcterms:created>
  <dcterms:modified xsi:type="dcterms:W3CDTF">2025-03-18T19:50:54Z</dcterms:modified>
</cp:coreProperties>
</file>