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6" r:id="rId1"/>
    <p:sldMasterId id="2147483679" r:id="rId2"/>
  </p:sldMasterIdLst>
  <p:notesMasterIdLst>
    <p:notesMasterId r:id="rId32"/>
  </p:notesMasterIdLst>
  <p:handoutMasterIdLst>
    <p:handoutMasterId r:id="rId33"/>
  </p:handoutMasterIdLst>
  <p:sldIdLst>
    <p:sldId id="623" r:id="rId3"/>
    <p:sldId id="624" r:id="rId4"/>
    <p:sldId id="625" r:id="rId5"/>
    <p:sldId id="626" r:id="rId6"/>
    <p:sldId id="627" r:id="rId7"/>
    <p:sldId id="628" r:id="rId8"/>
    <p:sldId id="629" r:id="rId9"/>
    <p:sldId id="630" r:id="rId10"/>
    <p:sldId id="631" r:id="rId11"/>
    <p:sldId id="632" r:id="rId12"/>
    <p:sldId id="633" r:id="rId13"/>
    <p:sldId id="634" r:id="rId14"/>
    <p:sldId id="635" r:id="rId15"/>
    <p:sldId id="636" r:id="rId16"/>
    <p:sldId id="637" r:id="rId17"/>
    <p:sldId id="638" r:id="rId18"/>
    <p:sldId id="639" r:id="rId19"/>
    <p:sldId id="640" r:id="rId20"/>
    <p:sldId id="641" r:id="rId21"/>
    <p:sldId id="642" r:id="rId22"/>
    <p:sldId id="643" r:id="rId23"/>
    <p:sldId id="644" r:id="rId24"/>
    <p:sldId id="645" r:id="rId25"/>
    <p:sldId id="646" r:id="rId26"/>
    <p:sldId id="647" r:id="rId27"/>
    <p:sldId id="648" r:id="rId28"/>
    <p:sldId id="649" r:id="rId29"/>
    <p:sldId id="650" r:id="rId30"/>
    <p:sldId id="514" r:id="rId31"/>
  </p:sldIdLst>
  <p:sldSz cx="12192000" cy="6858000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288" userDrawn="1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CCFF"/>
    <a:srgbClr val="000000"/>
    <a:srgbClr val="E4E4E4"/>
    <a:srgbClr val="7ABC00"/>
    <a:srgbClr val="0096E8"/>
    <a:srgbClr val="0067C0"/>
    <a:srgbClr val="0033A1"/>
    <a:srgbClr val="253746"/>
    <a:srgbClr val="A8A9AC"/>
    <a:srgbClr val="5D5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9" autoAdjust="0"/>
    <p:restoredTop sz="94842" autoAdjust="0"/>
  </p:normalViewPr>
  <p:slideViewPr>
    <p:cSldViewPr snapToGrid="0" showGuides="1">
      <p:cViewPr>
        <p:scale>
          <a:sx n="93" d="100"/>
          <a:sy n="93" d="100"/>
        </p:scale>
        <p:origin x="1278" y="456"/>
      </p:cViewPr>
      <p:guideLst>
        <p:guide pos="288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585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r">
              <a:defRPr sz="1200"/>
            </a:lvl1pPr>
          </a:lstStyle>
          <a:p>
            <a:fld id="{CD16C320-B3A0-4E34-8673-C433D3BAF91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1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r">
              <a:defRPr sz="1200"/>
            </a:lvl1pPr>
          </a:lstStyle>
          <a:p>
            <a:fld id="{59628CCC-A4D2-4AEC-B1CC-2056895F2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43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133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8500"/>
            <a:ext cx="6207125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310" y="4421824"/>
            <a:ext cx="5618480" cy="418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029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133" y="8842029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F009B-AA83-4291-81BE-194F11CE19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31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94436"/>
            <a:ext cx="11324329" cy="526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  <a:lvl2pPr marL="51435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2pPr>
            <a:lvl3pPr marL="72707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3pPr>
            <a:lvl4pPr marL="9144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4pPr>
            <a:lvl5pPr marL="10795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1" y="294436"/>
            <a:ext cx="11324329" cy="526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  <a:lvl2pPr marL="51435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2pPr>
            <a:lvl3pPr marL="72707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3pPr>
            <a:lvl4pPr marL="9144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4pPr>
            <a:lvl5pPr marL="10795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eing Logo Closing Slid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7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94436"/>
            <a:ext cx="11324329" cy="52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92276"/>
            <a:ext cx="113284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60417" y="6532563"/>
            <a:ext cx="2377016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rgbClr val="A3AAAE"/>
                </a:solidFill>
              </a:defRPr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394450"/>
            <a:ext cx="426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A3AAA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91CE62D-09EE-4520-84BF-7B9DA4E4A8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1016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>
                <a:solidFill>
                  <a:srgbClr val="A3AAAE"/>
                </a:solidFill>
              </a:rPr>
              <a:t>Copyright © 2023 Boeing.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23" r:id="rId2"/>
    <p:sldLayoutId id="2147483690" r:id="rId3"/>
    <p:sldLayoutId id="2147483692" r:id="rId4"/>
    <p:sldLayoutId id="2147483689" r:id="rId5"/>
    <p:sldLayoutId id="2147483708" r:id="rId6"/>
    <p:sldLayoutId id="2147483688" r:id="rId7"/>
    <p:sldLayoutId id="2147483722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tx2"/>
          </a:solidFill>
          <a:latin typeface="+mj-lt"/>
          <a:ea typeface="+mj-ea"/>
          <a:cs typeface="+mj-cs"/>
        </a:defRPr>
      </a:lvl1pPr>
      <a:lvl2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itchFamily="2" charset="2"/>
        <a:buNone/>
        <a:defRPr sz="2200" b="0">
          <a:solidFill>
            <a:schemeClr val="tx2"/>
          </a:solidFill>
          <a:latin typeface="+mn-lt"/>
          <a:ea typeface="+mn-ea"/>
          <a:cs typeface="+mn-cs"/>
        </a:defRPr>
      </a:lvl1pPr>
      <a:lvl2pPr marL="1714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itchFamily="2" charset="2"/>
        <a:buNone/>
        <a:defRPr sz="2000">
          <a:solidFill>
            <a:schemeClr val="tx2"/>
          </a:solidFill>
          <a:latin typeface="+mn-lt"/>
        </a:defRPr>
      </a:lvl2pPr>
      <a:lvl3pPr marL="441325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>
          <a:solidFill>
            <a:schemeClr val="tx2"/>
          </a:solidFill>
          <a:latin typeface="+mn-lt"/>
        </a:defRPr>
      </a:lvl3pPr>
      <a:lvl4pPr marL="6286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>
          <a:solidFill>
            <a:schemeClr val="tx2"/>
          </a:solidFill>
          <a:latin typeface="+mn-lt"/>
        </a:defRPr>
      </a:lvl4pPr>
      <a:lvl5pPr marL="7937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 sz="1600">
          <a:solidFill>
            <a:schemeClr val="tx2"/>
          </a:solidFill>
          <a:latin typeface="+mn-lt"/>
        </a:defRPr>
      </a:lvl5pPr>
      <a:lvl6pPr marL="14144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6pPr>
      <a:lvl7pPr marL="18716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7pPr>
      <a:lvl8pPr marL="23288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8pPr>
      <a:lvl9pPr marL="27860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8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orient="horz" pos="4152" userDrawn="1">
          <p15:clr>
            <a:srgbClr val="F26B43"/>
          </p15:clr>
        </p15:guide>
        <p15:guide id="4" pos="74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5" descr="Boeing_RGBblue_largePP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48752" y="2980905"/>
            <a:ext cx="3694496" cy="89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D6AD143-BA0E-4301-BE12-BA7013AE7E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1016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>
                <a:solidFill>
                  <a:srgbClr val="A3AAAE"/>
                </a:solidFill>
              </a:rPr>
              <a:t>Copyright © 2023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0723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120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239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359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478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169833" indent="-169833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Wingdings" pitchFamily="2" charset="2"/>
        <a:buChar char="§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385695" indent="-214275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Arial" pitchFamily="34" charset="0"/>
        <a:buChar char="–"/>
        <a:defRPr sz="2000">
          <a:solidFill>
            <a:srgbClr val="000000"/>
          </a:solidFill>
          <a:latin typeface="+mn-lt"/>
        </a:defRPr>
      </a:lvl2pPr>
      <a:lvl3pPr marL="576162" indent="-174594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Wingdings" pitchFamily="2" charset="2"/>
        <a:buChar char="§"/>
        <a:defRPr>
          <a:solidFill>
            <a:srgbClr val="000000"/>
          </a:solidFill>
          <a:latin typeface="+mn-lt"/>
        </a:defRPr>
      </a:lvl3pPr>
      <a:lvl4pPr marL="79202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>
          <a:solidFill>
            <a:schemeClr val="tx1"/>
          </a:solidFill>
          <a:latin typeface="+mn-lt"/>
        </a:defRPr>
      </a:lvl4pPr>
      <a:lvl5pPr marL="957094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414214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7133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32845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8557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139A8-5B11-41CD-9918-1DF731F8D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D48A2A-8A0D-4EF7-BB33-969A53AC17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2" r="542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CA6FC-0C9A-46E3-A701-7D666DE4A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2" r="542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0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2A89A-3CA2-4D3E-B8CC-BA361E4A3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2" r="542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4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ED1FF9-88B0-404C-82FE-8BA386AC9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2" r="542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8AE6B9-F922-4016-A10A-E46818191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2" r="542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DAEB72-7DA6-4F4B-ABC7-B1DDF51E4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0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93D827-2932-46E1-BA5A-51F4516C7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5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F0E81F-9C75-49D6-8D9A-3903E554B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4ED300-5F0E-4A63-8256-7FA9FDDEB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5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64BE9B-A93E-4857-91E9-741E315D7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FB83C3-5624-44F6-A251-70E77CF48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B1C471-FA51-4346-8D22-9F1EA374F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9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1F0835-2D0B-4E00-857A-8BE5ED553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084F0C-93BF-407A-AE82-5DCB5DC79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A7108A-96F1-416E-9207-E3A40D426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83F68C-4EC6-4749-B3B7-2EF330DD6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1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743DD3-CD3F-4149-A981-04EA20E5C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FEFD3C-C753-451F-BA85-B2CA9883E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9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C4F974-FFDA-4276-B9FA-E8F4D0A80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7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950B5B-6D28-4F25-9A39-09FFF9C37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6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8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CA5D45-95F9-4565-849D-117CCCCC7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67A276-FE8F-46F2-B2D2-B14947D39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3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A038CE-2B74-4639-9E81-46AB553AC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" y="0"/>
            <a:ext cx="12175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002BF6-C9BA-45AD-B80B-94C0D38FD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DC29AC-CF56-4DA5-9D2F-4503F5D40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D4B52C-1131-4E67-89EC-FE2DE392A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0" r="5470"/>
          <a:stretch/>
        </p:blipFill>
        <p:spPr>
          <a:xfrm>
            <a:off x="0" y="0"/>
            <a:ext cx="12192000" cy="686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833EE-884F-470C-9DF6-4A05BE7EA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6" r="5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4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Commercial Aircraft Finance Market Outlook 2023">
  <a:themeElements>
    <a:clrScheme name="BCC 2020">
      <a:dk1>
        <a:srgbClr val="001951"/>
      </a:dk1>
      <a:lt1>
        <a:srgbClr val="FFFFFF"/>
      </a:lt1>
      <a:dk2>
        <a:srgbClr val="0A2240"/>
      </a:dk2>
      <a:lt2>
        <a:srgbClr val="ECECEC"/>
      </a:lt2>
      <a:accent1>
        <a:srgbClr val="0033A1"/>
      </a:accent1>
      <a:accent2>
        <a:srgbClr val="0067C0"/>
      </a:accent2>
      <a:accent3>
        <a:srgbClr val="0096E8"/>
      </a:accent3>
      <a:accent4>
        <a:srgbClr val="00CCFF"/>
      </a:accent4>
      <a:accent5>
        <a:srgbClr val="97DFFF"/>
      </a:accent5>
      <a:accent6>
        <a:srgbClr val="7ABC00"/>
      </a:accent6>
      <a:hlink>
        <a:srgbClr val="0096E8"/>
      </a:hlink>
      <a:folHlink>
        <a:srgbClr val="5B6770"/>
      </a:folHlink>
    </a:clrScheme>
    <a:fontScheme name="4_GradientBar_IdentityBar_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Boeing Color Palette">
        <a:dk1>
          <a:srgbClr val="000000"/>
        </a:dk1>
        <a:lt1>
          <a:srgbClr val="FFFFFF"/>
        </a:lt1>
        <a:dk2>
          <a:srgbClr val="0033A1"/>
        </a:dk2>
        <a:lt2>
          <a:srgbClr val="A5ACB0"/>
        </a:lt2>
        <a:accent1>
          <a:srgbClr val="0033A1"/>
        </a:accent1>
        <a:accent2>
          <a:srgbClr val="E70033"/>
        </a:accent2>
        <a:accent3>
          <a:srgbClr val="0096DB"/>
        </a:accent3>
        <a:accent4>
          <a:srgbClr val="77B800"/>
        </a:accent4>
        <a:accent5>
          <a:srgbClr val="580F8B"/>
        </a:accent5>
        <a:accent6>
          <a:srgbClr val="FFA200"/>
        </a:accent6>
        <a:hlink>
          <a:srgbClr val="0039A6"/>
        </a:hlink>
        <a:folHlink>
          <a:srgbClr val="A5AC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ANTONE 7546">
      <a:srgbClr val="253746"/>
    </a:custClr>
    <a:custClr name="PANTONE 431">
      <a:srgbClr val="5B6770"/>
    </a:custClr>
    <a:custClr name="PANTONE 429">
      <a:srgbClr val="A3AAAE"/>
    </a:custClr>
    <a:custClr name="PANTONE CG1">
      <a:srgbClr val="DAD9D7"/>
    </a:custClr>
    <a:custClr name="Process Magenta">
      <a:srgbClr val="E5007E"/>
    </a:custClr>
    <a:custClr name="PANTONE 4975">
      <a:srgbClr val="402020"/>
    </a:custClr>
    <a:custClr name="PANTONE 201">
      <a:srgbClr val="A32136"/>
    </a:custClr>
    <a:custClr name="PANTONE 185">
      <a:srgbClr val="EA002A"/>
    </a:custClr>
    <a:custClr name="PANTONE 1665">
      <a:srgbClr val="E14504"/>
    </a:custClr>
    <a:custClr name="PANTONE 137">
      <a:srgbClr val="FFA400"/>
    </a:custClr>
    <a:custClr name="PANTONE 108">
      <a:srgbClr val="FFDB00"/>
    </a:custClr>
    <a:custClr name="PANTONE 1215">
      <a:srgbClr val="FDD773"/>
    </a:custClr>
    <a:custClr name="PANTONE 7499">
      <a:srgbClr val="F2E5B3"/>
    </a:custClr>
    <a:custClr name="PANTONE 553">
      <a:srgbClr val="294635"/>
    </a:custClr>
    <a:custClr name="PANTONE 376">
      <a:srgbClr val="81BC00"/>
    </a:custClr>
    <a:custClr name="PANTONE 373">
      <a:srgbClr val="CCE981"/>
    </a:custClr>
    <a:custClr name="PANTONE 328">
      <a:srgbClr val="007167"/>
    </a:custClr>
    <a:custClr name="PANTONE 309">
      <a:srgbClr val="003B4A"/>
    </a:custClr>
    <a:custClr name="PANTONE 3135">
      <a:srgbClr val="008BAC"/>
    </a:custClr>
    <a:custClr name="PANTONE 7457">
      <a:srgbClr val="BADCE6"/>
    </a:custClr>
    <a:custClr name="PANTONE 289">
      <a:srgbClr val="0A2240"/>
    </a:custClr>
    <a:custClr name="PANTONE 2925">
      <a:srgbClr val="009BDF"/>
    </a:custClr>
    <a:custClr name="PANTONE 283">
      <a:srgbClr val="92C0EA"/>
    </a:custClr>
    <a:custClr name="PANTONE 2597">
      <a:srgbClr val="5C0F8C"/>
    </a:custClr>
  </a:custClrLst>
  <a:extLst>
    <a:ext uri="{05A4C25C-085E-4340-85A3-A5531E510DB2}">
      <thm15:themeFamily xmlns:thm15="http://schemas.microsoft.com/office/thememl/2012/main" name="BCCTemplate_16by9.potx" id="{83732033-639E-4529-A41D-162A8FC609D2}" vid="{E9A148EF-0260-4A95-97B1-3E41B9E58411}"/>
    </a:ext>
  </a:extLst>
</a:theme>
</file>

<file path=ppt/theme/theme2.xml><?xml version="1.0" encoding="utf-8"?>
<a:theme xmlns:a="http://schemas.openxmlformats.org/drawingml/2006/main" name="Boeing Logo Closing Slide_White BG">
  <a:themeElements>
    <a:clrScheme name="BCC 2020">
      <a:dk1>
        <a:srgbClr val="001951"/>
      </a:dk1>
      <a:lt1>
        <a:srgbClr val="FFFFFF"/>
      </a:lt1>
      <a:dk2>
        <a:srgbClr val="0A2240"/>
      </a:dk2>
      <a:lt2>
        <a:srgbClr val="ECECEC"/>
      </a:lt2>
      <a:accent1>
        <a:srgbClr val="0033A1"/>
      </a:accent1>
      <a:accent2>
        <a:srgbClr val="0067C0"/>
      </a:accent2>
      <a:accent3>
        <a:srgbClr val="0096E8"/>
      </a:accent3>
      <a:accent4>
        <a:srgbClr val="00CCFF"/>
      </a:accent4>
      <a:accent5>
        <a:srgbClr val="97DFFF"/>
      </a:accent5>
      <a:accent6>
        <a:srgbClr val="7ABC00"/>
      </a:accent6>
      <a:hlink>
        <a:srgbClr val="0096E8"/>
      </a:hlink>
      <a:folHlink>
        <a:srgbClr val="5B6770"/>
      </a:folHlink>
    </a:clrScheme>
    <a:fontScheme name="2_GradientBar_IdentityBar_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GradientBar_IdentityBar_QUESTIONS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2">
        <a:dk1>
          <a:srgbClr val="000000"/>
        </a:dk1>
        <a:lt1>
          <a:srgbClr val="FFFFFF"/>
        </a:lt1>
        <a:dk2>
          <a:srgbClr val="0039A6"/>
        </a:dk2>
        <a:lt2>
          <a:srgbClr val="A5ACB0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3">
        <a:dk1>
          <a:srgbClr val="000000"/>
        </a:dk1>
        <a:lt1>
          <a:srgbClr val="FFFFFF"/>
        </a:lt1>
        <a:dk2>
          <a:srgbClr val="0039A6"/>
        </a:dk2>
        <a:lt2>
          <a:srgbClr val="848F98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4">
        <a:dk1>
          <a:srgbClr val="000000"/>
        </a:dk1>
        <a:lt1>
          <a:srgbClr val="FFFFFF"/>
        </a:lt1>
        <a:dk2>
          <a:srgbClr val="003CA2"/>
        </a:dk2>
        <a:lt2>
          <a:srgbClr val="848F98"/>
        </a:lt2>
        <a:accent1>
          <a:srgbClr val="580F8B"/>
        </a:accent1>
        <a:accent2>
          <a:srgbClr val="E24A12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CD420F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5">
        <a:dk1>
          <a:srgbClr val="000000"/>
        </a:dk1>
        <a:lt1>
          <a:srgbClr val="FFFFFF"/>
        </a:lt1>
        <a:dk2>
          <a:srgbClr val="003CA2"/>
        </a:dk2>
        <a:lt2>
          <a:srgbClr val="848F98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CCTemplate_16by9.potx" id="{83732033-639E-4529-A41D-162A8FC609D2}" vid="{D5B1AC76-FF9C-44B3-B7B4-26600D374918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PANTONE 7546">
      <a:srgbClr val="394A59"/>
    </a:custClr>
    <a:custClr name="PANTONE 431">
      <a:srgbClr val="5F6A72"/>
    </a:custClr>
    <a:custClr name="PANTONE 429">
      <a:srgbClr val="A5ACB0"/>
    </a:custClr>
    <a:custClr name="PANTONE CG1">
      <a:srgbClr val="E2E1DD"/>
    </a:custClr>
    <a:custClr name="PANTONE 7421">
      <a:srgbClr val="61162D"/>
    </a:custClr>
    <a:custClr name="PANTONE 221">
      <a:srgbClr val="96004B"/>
    </a:custClr>
    <a:custClr name="PANTONE 4975">
      <a:srgbClr val="462324"/>
    </a:custClr>
    <a:custClr name="PANTONE 201">
      <a:srgbClr val="9E1B32"/>
    </a:custClr>
    <a:custClr name="PANTONE 185">
      <a:srgbClr val="E70033"/>
    </a:custClr>
    <a:custClr name="PANTONE 1665">
      <a:srgbClr val="E24912"/>
    </a:custClr>
    <a:custClr name="PANTONE 137">
      <a:srgbClr val="FFA200"/>
    </a:custClr>
    <a:custClr name="PANTONE 1215">
      <a:srgbClr val="FBDE81"/>
    </a:custClr>
    <a:custClr name="PANTONE 7499">
      <a:srgbClr val="EEE8C5"/>
    </a:custClr>
    <a:custClr name="PANTONE 553">
      <a:srgbClr val="214232"/>
    </a:custClr>
    <a:custClr name="PANTONE 376">
      <a:srgbClr val="77B800"/>
    </a:custClr>
    <a:custClr name="PANTONE 373">
      <a:srgbClr val="CFEA8B"/>
    </a:custClr>
    <a:custClr name="PANTONE 328">
      <a:srgbClr val="007165"/>
    </a:custClr>
    <a:custClr name="PANTONE 309">
      <a:srgbClr val="003D4D"/>
    </a:custClr>
    <a:custClr name="PANTONE 3135">
      <a:srgbClr val="0091B5"/>
    </a:custClr>
    <a:custClr name="PANTONE 9041">
      <a:srgbClr val="E2EBE4"/>
    </a:custClr>
    <a:custClr name="PANTONE 289">
      <a:srgbClr val="002144"/>
    </a:custClr>
    <a:custClr name="PANTONE 2925">
      <a:srgbClr val="0096DB"/>
    </a:custClr>
    <a:custClr name="PANTONE 283">
      <a:srgbClr val="97C5EB"/>
    </a:custClr>
    <a:custClr name="PANTONE 2597">
      <a:srgbClr val="580F8B"/>
    </a:custClr>
  </a:custClr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BCCTemplate_16by9</Template>
  <TotalTime>0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Wingdings</vt:lpstr>
      <vt:lpstr>Commercial Aircraft Finance Market Outlook 2023</vt:lpstr>
      <vt:lpstr>Boeing Logo Closing Slide_White 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Commercial Aircraft Finance Market Outlook 2023</dc:title>
  <dc:creator/>
  <cp:lastModifiedBy/>
  <cp:revision>1</cp:revision>
  <dcterms:created xsi:type="dcterms:W3CDTF">2023-03-10T21:09:54Z</dcterms:created>
  <dcterms:modified xsi:type="dcterms:W3CDTF">2023-03-14T19:10:51Z</dcterms:modified>
</cp:coreProperties>
</file>