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6" r:id="rId1"/>
    <p:sldMasterId id="2147483679" r:id="rId2"/>
  </p:sldMasterIdLst>
  <p:notesMasterIdLst>
    <p:notesMasterId r:id="rId32"/>
  </p:notesMasterIdLst>
  <p:handoutMasterIdLst>
    <p:handoutMasterId r:id="rId33"/>
  </p:handoutMasterIdLst>
  <p:sldIdLst>
    <p:sldId id="648" r:id="rId3"/>
    <p:sldId id="458" r:id="rId4"/>
    <p:sldId id="623" r:id="rId5"/>
    <p:sldId id="624" r:id="rId6"/>
    <p:sldId id="625" r:id="rId7"/>
    <p:sldId id="626" r:id="rId8"/>
    <p:sldId id="627" r:id="rId9"/>
    <p:sldId id="628" r:id="rId10"/>
    <p:sldId id="629" r:id="rId11"/>
    <p:sldId id="630" r:id="rId12"/>
    <p:sldId id="631" r:id="rId13"/>
    <p:sldId id="632" r:id="rId14"/>
    <p:sldId id="633" r:id="rId15"/>
    <p:sldId id="634" r:id="rId16"/>
    <p:sldId id="635" r:id="rId17"/>
    <p:sldId id="636" r:id="rId18"/>
    <p:sldId id="637" r:id="rId19"/>
    <p:sldId id="638" r:id="rId20"/>
    <p:sldId id="639" r:id="rId21"/>
    <p:sldId id="640" r:id="rId22"/>
    <p:sldId id="641" r:id="rId23"/>
    <p:sldId id="642" r:id="rId24"/>
    <p:sldId id="643" r:id="rId25"/>
    <p:sldId id="644" r:id="rId26"/>
    <p:sldId id="645" r:id="rId27"/>
    <p:sldId id="646" r:id="rId28"/>
    <p:sldId id="647" r:id="rId29"/>
    <p:sldId id="649" r:id="rId30"/>
    <p:sldId id="514" r:id="rId31"/>
  </p:sldIdLst>
  <p:sldSz cx="12192000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288" userDrawn="1">
          <p15:clr>
            <a:srgbClr val="A4A3A4"/>
          </p15:clr>
        </p15:guide>
        <p15:guide id="6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1AADE8"/>
    <a:srgbClr val="0F61CC"/>
    <a:srgbClr val="052276"/>
    <a:srgbClr val="E6E6E6"/>
    <a:srgbClr val="00CCFF"/>
    <a:srgbClr val="000000"/>
    <a:srgbClr val="E4E4E4"/>
    <a:srgbClr val="7ABC00"/>
    <a:srgbClr val="0096E8"/>
    <a:srgbClr val="006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15" autoAdjust="0"/>
  </p:normalViewPr>
  <p:slideViewPr>
    <p:cSldViewPr snapToGrid="0" showGuides="1">
      <p:cViewPr>
        <p:scale>
          <a:sx n="89" d="100"/>
          <a:sy n="89" d="100"/>
        </p:scale>
        <p:origin x="1434" y="546"/>
      </p:cViewPr>
      <p:guideLst>
        <p:guide pos="288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850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13" tIns="46657" rIns="93313" bIns="46657" rtlCol="0"/>
          <a:lstStyle>
            <a:lvl1pPr algn="r">
              <a:defRPr sz="1200"/>
            </a:lvl1pPr>
          </a:lstStyle>
          <a:p>
            <a:fld id="{CD16C320-B3A0-4E34-8673-C433D3BAF911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13" tIns="46657" rIns="93313" bIns="46657" rtlCol="0" anchor="b"/>
          <a:lstStyle>
            <a:lvl1pPr algn="r">
              <a:defRPr sz="1200"/>
            </a:lvl1pPr>
          </a:lstStyle>
          <a:p>
            <a:fld id="{59628CCC-A4D2-4AEC-B1CC-2056895F2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3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3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7988" y="698500"/>
            <a:ext cx="6207125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1824"/>
            <a:ext cx="5618480" cy="418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3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13" tIns="46657" rIns="93313" bIns="466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39F009B-AA83-4291-81BE-194F11CE19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310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F009B-AA83-4291-81BE-194F11CE1901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13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2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1" y="294436"/>
            <a:ext cx="11324329" cy="5262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1pPr>
            <a:lvl2pPr marL="514350" indent="-342900">
              <a:spcAft>
                <a:spcPts val="0"/>
              </a:spcAft>
              <a:buFont typeface="Arial" panose="020B0604020202020204" pitchFamily="34" charset="0"/>
              <a:buChar char="•"/>
              <a:defRPr/>
            </a:lvl2pPr>
            <a:lvl3pPr marL="727075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3pPr>
            <a:lvl4pPr marL="9144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4pPr>
            <a:lvl5pPr marL="107950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1" y="762000"/>
            <a:ext cx="11324329" cy="280097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5D5B5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800"/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5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eing Logo Closing Slid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77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1" y="294436"/>
            <a:ext cx="11324329" cy="52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92276"/>
            <a:ext cx="11328400" cy="1772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60417" y="6532563"/>
            <a:ext cx="2377016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rgbClr val="A3AAAE"/>
                </a:solidFill>
              </a:defRPr>
            </a:lvl1pPr>
          </a:lstStyle>
          <a:p>
            <a:fld id="{689318A1-174D-4DEE-8106-03A37B9BCF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62400" y="6394450"/>
            <a:ext cx="42672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rgbClr val="A3AAA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91CE62D-09EE-4520-84BF-7B9DA4E4A8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01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rgbClr val="A3AAAE"/>
                </a:solidFill>
              </a:rPr>
              <a:t>Copyright © 2023 Boeing.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723" r:id="rId2"/>
    <p:sldLayoutId id="2147483690" r:id="rId3"/>
    <p:sldLayoutId id="2147483692" r:id="rId4"/>
    <p:sldLayoutId id="2147483689" r:id="rId5"/>
    <p:sldLayoutId id="2147483708" r:id="rId6"/>
    <p:sldLayoutId id="2147483688" r:id="rId7"/>
    <p:sldLayoutId id="2147483722" r:id="rId8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tx2"/>
          </a:solidFill>
          <a:latin typeface="+mj-lt"/>
          <a:ea typeface="+mj-ea"/>
          <a:cs typeface="+mj-cs"/>
        </a:defRPr>
      </a:lvl1pPr>
      <a:lvl2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102076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200" b="0">
          <a:solidFill>
            <a:schemeClr val="tx2"/>
          </a:solidFill>
          <a:latin typeface="+mn-lt"/>
          <a:ea typeface="+mn-ea"/>
          <a:cs typeface="+mn-cs"/>
        </a:defRPr>
      </a:lvl1pPr>
      <a:lvl2pPr marL="1714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itchFamily="2" charset="2"/>
        <a:buNone/>
        <a:defRPr sz="2000">
          <a:solidFill>
            <a:schemeClr val="tx2"/>
          </a:solidFill>
          <a:latin typeface="+mn-lt"/>
        </a:defRPr>
      </a:lvl2pPr>
      <a:lvl3pPr marL="441325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3pPr>
      <a:lvl4pPr marL="6286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>
          <a:solidFill>
            <a:schemeClr val="tx2"/>
          </a:solidFill>
          <a:latin typeface="+mn-lt"/>
        </a:defRPr>
      </a:lvl4pPr>
      <a:lvl5pPr marL="793750" indent="0" algn="l" defTabSz="820738" rtl="0" eaLnBrk="1" fontAlgn="base" hangingPunct="1">
        <a:lnSpc>
          <a:spcPct val="90000"/>
        </a:lnSpc>
        <a:spcBef>
          <a:spcPts val="600"/>
        </a:spcBef>
        <a:spcAft>
          <a:spcPts val="600"/>
        </a:spcAft>
        <a:buClr>
          <a:schemeClr val="tx2"/>
        </a:buClr>
        <a:buFont typeface="Arial" charset="0"/>
        <a:buNone/>
        <a:defRPr sz="1600">
          <a:solidFill>
            <a:schemeClr val="tx2"/>
          </a:solidFill>
          <a:latin typeface="+mn-lt"/>
        </a:defRPr>
      </a:lvl5pPr>
      <a:lvl6pPr marL="14144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6pPr>
      <a:lvl7pPr marL="18716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7pPr>
      <a:lvl8pPr marL="23288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8pPr>
      <a:lvl9pPr marL="2786063" indent="-163513" algn="l" defTabSz="820738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8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orient="horz" pos="4152" userDrawn="1">
          <p15:clr>
            <a:srgbClr val="F26B43"/>
          </p15:clr>
        </p15:guide>
        <p15:guide id="4" pos="74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5" descr="Boeing_RGBblue_largePP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248752" y="2980905"/>
            <a:ext cx="3694496" cy="89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D6AD143-BA0E-4301-BE12-BA7013AE7E5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61016" y="6657976"/>
            <a:ext cx="2753783" cy="1111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lIns="9144" tIns="9144" rIns="9144" bIns="9144" anchor="b">
            <a:spAutoFit/>
          </a:bodyPr>
          <a:lstStyle/>
          <a:p>
            <a:pPr defTabSz="820738" eaLnBrk="0" hangingPunct="0"/>
            <a:r>
              <a:rPr lang="en-US" sz="600" dirty="0">
                <a:solidFill>
                  <a:srgbClr val="A3AAAE"/>
                </a:solidFill>
              </a:rPr>
              <a:t>Copyright © 2023 Boeing.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072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2pPr>
      <a:lvl3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3pPr>
      <a:lvl4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4pPr>
      <a:lvl5pPr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5pPr>
      <a:lvl6pPr marL="457120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6pPr>
      <a:lvl7pPr marL="91423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7pPr>
      <a:lvl8pPr marL="1371359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8pPr>
      <a:lvl9pPr marL="1828478" algn="l" defTabSz="102058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</a:defRPr>
      </a:lvl9pPr>
    </p:titleStyle>
    <p:bodyStyle>
      <a:lvl1pPr marL="169833" indent="-169833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 sz="2200" b="1">
          <a:solidFill>
            <a:srgbClr val="000000"/>
          </a:solidFill>
          <a:latin typeface="+mn-lt"/>
          <a:ea typeface="+mn-ea"/>
          <a:cs typeface="+mn-cs"/>
        </a:defRPr>
      </a:lvl1pPr>
      <a:lvl2pPr marL="385695" indent="-214275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Arial" pitchFamily="34" charset="0"/>
        <a:buChar char="–"/>
        <a:defRPr sz="2000">
          <a:solidFill>
            <a:srgbClr val="000000"/>
          </a:solidFill>
          <a:latin typeface="+mn-lt"/>
        </a:defRPr>
      </a:lvl2pPr>
      <a:lvl3pPr marL="576162" indent="-174594" algn="l" defTabSz="820593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rgbClr val="0038A8"/>
        </a:buClr>
        <a:buFont typeface="Wingdings" pitchFamily="2" charset="2"/>
        <a:buChar char="§"/>
        <a:defRPr>
          <a:solidFill>
            <a:srgbClr val="000000"/>
          </a:solidFill>
          <a:latin typeface="+mn-lt"/>
        </a:defRPr>
      </a:lvl3pPr>
      <a:lvl4pPr marL="79202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>
          <a:solidFill>
            <a:schemeClr val="tx1"/>
          </a:solidFill>
          <a:latin typeface="+mn-lt"/>
        </a:defRPr>
      </a:lvl4pPr>
      <a:lvl5pPr marL="95709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5pPr>
      <a:lvl6pPr marL="1414214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6pPr>
      <a:lvl7pPr marL="187133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7pPr>
      <a:lvl8pPr marL="232845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8pPr>
      <a:lvl9pPr marL="2785573" indent="-163484" algn="l" defTabSz="820593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9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98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7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3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56" algn="l" defTabSz="9142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864B83-3096-4C84-B742-42E9BC33C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4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151FD0-20F5-4AB0-9A8C-3147FCE42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5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0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E8DC6-E726-4583-A63A-D14E3F6BF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5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9FB-6256-4D7F-BF85-4059A57C00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5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7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A46D2A-76CC-4DC3-B59C-3849FB5C4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5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2D7DD1-7D0D-493E-AF02-3854A9424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55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E99DCC-74C0-4D35-8CC5-BA6F637F0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FBBE9A-782E-433C-9F37-017D47C7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7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37794E-683E-4128-BCD9-2212F7283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7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1898F2-CEF8-4726-A333-0FCF2C86D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5FF06-8C4C-4943-8390-01C6E0BF0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AD581E-D805-4132-A2E3-388018BE3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6B8C1F-1923-42AB-95E6-281AAFA9D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01D58-2CD3-4454-9827-527A515623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89318A1-174D-4DEE-8106-03A37B9BCF1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96572C-0357-40CE-B59C-F392F90FA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A7E612-06C4-4EFD-898E-77ACED283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2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F074B-74C1-4CAF-AFA5-B655F225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0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AFAC6D-3A1E-4A56-97FF-240A4B70F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2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7DF1FC-3E91-499A-8279-FF8DF6287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64C173-BBEA-4DCD-A27F-B3F570AA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1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8CCDFC-9E39-41FD-BE00-2716FD90C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98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7E7CE5-7881-4589-919F-298EA1F0E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3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8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C1FE5B-9766-4141-961B-32C204DB9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A5451-6C03-4D12-B212-1F5C0A95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30AAEE-6736-40E8-9B41-C06033B14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2BB289-2A27-407D-80D3-E0072E6C5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4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099C6D-53AA-41B5-8908-AB4EFD40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83902-C3D6-4658-8846-07ABAA17E6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5" r="5505"/>
          <a:stretch/>
        </p:blipFill>
        <p:spPr>
          <a:xfrm>
            <a:off x="0" y="0"/>
            <a:ext cx="12192000" cy="68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5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328DB-2C36-4CA4-A7A3-7E986C0E0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39" r="5319"/>
          <a:stretch/>
        </p:blipFill>
        <p:spPr>
          <a:xfrm>
            <a:off x="0" y="0"/>
            <a:ext cx="12192000" cy="685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Commercial Aircraft Finance Market Outlook 2023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4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>
          <a:solidFill>
            <a:schemeClr val="tx1"/>
          </a:solidFill>
          <a:headEnd type="none" w="med" len="med"/>
          <a:tailEnd type="none" w="med" len="med"/>
        </a:ln>
        <a:effectLst/>
      </a:spPr>
      <a:bodyPr/>
      <a:lstStyle/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lnDef>
    <a:txDef>
      <a:spPr>
        <a:noFill/>
      </a:spPr>
      <a:bodyPr wrap="none" rtlCol="0">
        <a:spAutoFit/>
      </a:bodyPr>
      <a:lstStyle>
        <a:defPPr>
          <a:defRPr sz="2400" dirty="0" err="1" smtClean="0">
            <a:solidFill>
              <a:schemeClr val="tx2"/>
            </a:solidFill>
          </a:defRPr>
        </a:defPPr>
      </a:lstStyle>
    </a:txDef>
  </a:objectDefaults>
  <a:extraClrSchemeLst>
    <a:extraClrScheme>
      <a:clrScheme name="Boeing Color Palette">
        <a:dk1>
          <a:srgbClr val="000000"/>
        </a:dk1>
        <a:lt1>
          <a:srgbClr val="FFFFFF"/>
        </a:lt1>
        <a:dk2>
          <a:srgbClr val="0033A1"/>
        </a:dk2>
        <a:lt2>
          <a:srgbClr val="A5ACB0"/>
        </a:lt2>
        <a:accent1>
          <a:srgbClr val="0033A1"/>
        </a:accent1>
        <a:accent2>
          <a:srgbClr val="E70033"/>
        </a:accent2>
        <a:accent3>
          <a:srgbClr val="0096DB"/>
        </a:accent3>
        <a:accent4>
          <a:srgbClr val="77B800"/>
        </a:accent4>
        <a:accent5>
          <a:srgbClr val="580F8B"/>
        </a:accent5>
        <a:accent6>
          <a:srgbClr val="FFA200"/>
        </a:accent6>
        <a:hlink>
          <a:srgbClr val="0039A6"/>
        </a:hlink>
        <a:folHlink>
          <a:srgbClr val="A5ACB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ANTONE 7546">
      <a:srgbClr val="253746"/>
    </a:custClr>
    <a:custClr name="PANTONE 431">
      <a:srgbClr val="5B6770"/>
    </a:custClr>
    <a:custClr name="PANTONE 429">
      <a:srgbClr val="A3AAAE"/>
    </a:custClr>
    <a:custClr name="PANTONE CG1">
      <a:srgbClr val="DAD9D7"/>
    </a:custClr>
    <a:custClr name="Process Magenta">
      <a:srgbClr val="E5007E"/>
    </a:custClr>
    <a:custClr name="PANTONE 4975">
      <a:srgbClr val="402020"/>
    </a:custClr>
    <a:custClr name="PANTONE 201">
      <a:srgbClr val="A32136"/>
    </a:custClr>
    <a:custClr name="PANTONE 185">
      <a:srgbClr val="EA002A"/>
    </a:custClr>
    <a:custClr name="PANTONE 1665">
      <a:srgbClr val="E14504"/>
    </a:custClr>
    <a:custClr name="PANTONE 137">
      <a:srgbClr val="FFA400"/>
    </a:custClr>
    <a:custClr name="PANTONE 108">
      <a:srgbClr val="FFDB00"/>
    </a:custClr>
    <a:custClr name="PANTONE 1215">
      <a:srgbClr val="FDD773"/>
    </a:custClr>
    <a:custClr name="PANTONE 7499">
      <a:srgbClr val="F2E5B3"/>
    </a:custClr>
    <a:custClr name="PANTONE 553">
      <a:srgbClr val="294635"/>
    </a:custClr>
    <a:custClr name="PANTONE 376">
      <a:srgbClr val="81BC00"/>
    </a:custClr>
    <a:custClr name="PANTONE 373">
      <a:srgbClr val="CCE981"/>
    </a:custClr>
    <a:custClr name="PANTONE 328">
      <a:srgbClr val="007167"/>
    </a:custClr>
    <a:custClr name="PANTONE 309">
      <a:srgbClr val="003B4A"/>
    </a:custClr>
    <a:custClr name="PANTONE 3135">
      <a:srgbClr val="008BAC"/>
    </a:custClr>
    <a:custClr name="PANTONE 7457">
      <a:srgbClr val="BADCE6"/>
    </a:custClr>
    <a:custClr name="PANTONE 289">
      <a:srgbClr val="0A2240"/>
    </a:custClr>
    <a:custClr name="PANTONE 2925">
      <a:srgbClr val="009BDF"/>
    </a:custClr>
    <a:custClr name="PANTONE 283">
      <a:srgbClr val="92C0EA"/>
    </a:custClr>
    <a:custClr name="PANTONE 2597">
      <a:srgbClr val="5C0F8C"/>
    </a:custClr>
  </a:custClrLst>
  <a:extLst>
    <a:ext uri="{05A4C25C-085E-4340-85A3-A5531E510DB2}">
      <thm15:themeFamily xmlns:thm15="http://schemas.microsoft.com/office/thememl/2012/main" name="BCCTemplate_16by9.potx" id="{83732033-639E-4529-A41D-162A8FC609D2}" vid="{E9A148EF-0260-4A95-97B1-3E41B9E58411}"/>
    </a:ext>
  </a:extLst>
</a:theme>
</file>

<file path=ppt/theme/theme2.xml><?xml version="1.0" encoding="utf-8"?>
<a:theme xmlns:a="http://schemas.openxmlformats.org/drawingml/2006/main" name="Boeing Logo Closing Slide_White BG">
  <a:themeElements>
    <a:clrScheme name="BCC 2020">
      <a:dk1>
        <a:srgbClr val="001951"/>
      </a:dk1>
      <a:lt1>
        <a:srgbClr val="FFFFFF"/>
      </a:lt1>
      <a:dk2>
        <a:srgbClr val="0A2240"/>
      </a:dk2>
      <a:lt2>
        <a:srgbClr val="ECECEC"/>
      </a:lt2>
      <a:accent1>
        <a:srgbClr val="0033A1"/>
      </a:accent1>
      <a:accent2>
        <a:srgbClr val="0067C0"/>
      </a:accent2>
      <a:accent3>
        <a:srgbClr val="0096E8"/>
      </a:accent3>
      <a:accent4>
        <a:srgbClr val="00CCFF"/>
      </a:accent4>
      <a:accent5>
        <a:srgbClr val="97DFFF"/>
      </a:accent5>
      <a:accent6>
        <a:srgbClr val="7ABC00"/>
      </a:accent6>
      <a:hlink>
        <a:srgbClr val="0096E8"/>
      </a:hlink>
      <a:folHlink>
        <a:srgbClr val="5B6770"/>
      </a:folHlink>
    </a:clrScheme>
    <a:fontScheme name="2_GradientBar_IdentityBar_QUESTIO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GradientBar_IdentityBar_QUESTIONS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2">
        <a:dk1>
          <a:srgbClr val="000000"/>
        </a:dk1>
        <a:lt1>
          <a:srgbClr val="FFFFFF"/>
        </a:lt1>
        <a:dk2>
          <a:srgbClr val="0039A6"/>
        </a:dk2>
        <a:lt2>
          <a:srgbClr val="A5ACB0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3">
        <a:dk1>
          <a:srgbClr val="000000"/>
        </a:dk1>
        <a:lt1>
          <a:srgbClr val="FFFFFF"/>
        </a:lt1>
        <a:dk2>
          <a:srgbClr val="0039A6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4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24A12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CD420F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GradientBar_IdentityBar_QUESTIONS 5">
        <a:dk1>
          <a:srgbClr val="000000"/>
        </a:dk1>
        <a:lt1>
          <a:srgbClr val="FFFFFF"/>
        </a:lt1>
        <a:dk2>
          <a:srgbClr val="003CA2"/>
        </a:dk2>
        <a:lt2>
          <a:srgbClr val="848F98"/>
        </a:lt2>
        <a:accent1>
          <a:srgbClr val="580F8B"/>
        </a:accent1>
        <a:accent2>
          <a:srgbClr val="E70033"/>
        </a:accent2>
        <a:accent3>
          <a:srgbClr val="FFFFFF"/>
        </a:accent3>
        <a:accent4>
          <a:srgbClr val="000000"/>
        </a:accent4>
        <a:accent5>
          <a:srgbClr val="B4AAC4"/>
        </a:accent5>
        <a:accent6>
          <a:srgbClr val="D1002D"/>
        </a:accent6>
        <a:hlink>
          <a:srgbClr val="0096DB"/>
        </a:hlink>
        <a:folHlink>
          <a:srgbClr val="77B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CCTemplate_16by9.potx" id="{83732033-639E-4529-A41D-162A8FC609D2}" vid="{D5B1AC76-FF9C-44B3-B7B4-26600D374918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PANTONE 7546">
      <a:srgbClr val="394A59"/>
    </a:custClr>
    <a:custClr name="PANTONE 431">
      <a:srgbClr val="5F6A72"/>
    </a:custClr>
    <a:custClr name="PANTONE 429">
      <a:srgbClr val="A5ACB0"/>
    </a:custClr>
    <a:custClr name="PANTONE CG1">
      <a:srgbClr val="E2E1DD"/>
    </a:custClr>
    <a:custClr name="PANTONE 7421">
      <a:srgbClr val="61162D"/>
    </a:custClr>
    <a:custClr name="PANTONE 221">
      <a:srgbClr val="96004B"/>
    </a:custClr>
    <a:custClr name="PANTONE 4975">
      <a:srgbClr val="462324"/>
    </a:custClr>
    <a:custClr name="PANTONE 201">
      <a:srgbClr val="9E1B32"/>
    </a:custClr>
    <a:custClr name="PANTONE 185">
      <a:srgbClr val="E70033"/>
    </a:custClr>
    <a:custClr name="PANTONE 1665">
      <a:srgbClr val="E24912"/>
    </a:custClr>
    <a:custClr name="PANTONE 137">
      <a:srgbClr val="FFA200"/>
    </a:custClr>
    <a:custClr name="PANTONE 1215">
      <a:srgbClr val="FBDE81"/>
    </a:custClr>
    <a:custClr name="PANTONE 7499">
      <a:srgbClr val="EEE8C5"/>
    </a:custClr>
    <a:custClr name="PANTONE 553">
      <a:srgbClr val="214232"/>
    </a:custClr>
    <a:custClr name="PANTONE 376">
      <a:srgbClr val="77B800"/>
    </a:custClr>
    <a:custClr name="PANTONE 373">
      <a:srgbClr val="CFEA8B"/>
    </a:custClr>
    <a:custClr name="PANTONE 328">
      <a:srgbClr val="007165"/>
    </a:custClr>
    <a:custClr name="PANTONE 309">
      <a:srgbClr val="003D4D"/>
    </a:custClr>
    <a:custClr name="PANTONE 3135">
      <a:srgbClr val="0091B5"/>
    </a:custClr>
    <a:custClr name="PANTONE 9041">
      <a:srgbClr val="E2EBE4"/>
    </a:custClr>
    <a:custClr name="PANTONE 289">
      <a:srgbClr val="002144"/>
    </a:custClr>
    <a:custClr name="PANTONE 2925">
      <a:srgbClr val="0096DB"/>
    </a:custClr>
    <a:custClr name="PANTONE 283">
      <a:srgbClr val="97C5EB"/>
    </a:custClr>
    <a:custClr name="PANTONE 2597">
      <a:srgbClr val="580F8B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BCCTemplate_16by9</Template>
  <TotalTime>0</TotalTime>
  <Words>2</Words>
  <Application>Microsoft Office PowerPoint</Application>
  <PresentationFormat>Widescreen</PresentationFormat>
  <Paragraphs>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Wingdings</vt:lpstr>
      <vt:lpstr>Commercial Aircraft Finance Market Outlook 2023</vt:lpstr>
      <vt:lpstr>Boeing Logo Closing Slide_White 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Commercial Aircraft Finance Market Outlook 2023</dc:title>
  <dc:creator/>
  <cp:lastModifiedBy/>
  <cp:revision>1</cp:revision>
  <dcterms:created xsi:type="dcterms:W3CDTF">2023-03-08T22:10:00Z</dcterms:created>
  <dcterms:modified xsi:type="dcterms:W3CDTF">2023-03-14T19:07:05Z</dcterms:modified>
</cp:coreProperties>
</file>